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fntdata" ContentType="application/x-fontdata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notesSlides/notesSlide1.xml" ContentType="application/vnd.openxmlformats-officedocument.presentationml.notesSlide+xml"/>
  <Override PartName="/ppt/viewProps.xml" ContentType="application/vnd.openxmlformats-officedocument.presentationml.viewProps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5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Dream Avenue" panose="020B0604020202020204" charset="0"/>
      <p:regular r:id="rId17"/>
    </p:embeddedFont>
    <p:embeddedFont>
      <p:font typeface="Lora" pitchFamily="2" charset="0"/>
      <p:regular r:id="rId18"/>
      <p:bold r:id="rId19"/>
      <p:italic r:id="rId20"/>
    </p:embeddedFont>
    <p:embeddedFont>
      <p:font typeface="Lora Bold Italics" panose="020B0604020202020204" charset="0"/>
      <p:regular r:id="rId21"/>
    </p:embeddedFont>
    <p:embeddedFont>
      <p:font typeface="TAN Pearl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1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font" Target="/ppt/fonts/font1.fntdata" Id="rId13" /><Relationship Type="http://schemas.openxmlformats.org/officeDocument/2006/relationships/font" Target="/ppt/fonts/font6.fntdata" Id="rId18" /><Relationship Type="http://schemas.openxmlformats.org/officeDocument/2006/relationships/tableStyles" Target="/ppt/tableStyles.xml" Id="rId26" /><Relationship Type="http://schemas.openxmlformats.org/officeDocument/2006/relationships/slide" Target="/ppt/slides/slide2.xml" Id="rId3" /><Relationship Type="http://schemas.openxmlformats.org/officeDocument/2006/relationships/font" Target="/ppt/fonts/font9.fntdata" Id="rId21" /><Relationship Type="http://schemas.openxmlformats.org/officeDocument/2006/relationships/slide" Target="/ppt/slides/slide6.xml" Id="rId7" /><Relationship Type="http://schemas.openxmlformats.org/officeDocument/2006/relationships/notesMaster" Target="/ppt/notesMasters/notesMaster1.xml" Id="rId12" /><Relationship Type="http://schemas.openxmlformats.org/officeDocument/2006/relationships/font" Target="/ppt/fonts/font5.fntdata" Id="rId17" /><Relationship Type="http://schemas.openxmlformats.org/officeDocument/2006/relationships/theme" Target="/ppt/theme/theme1.xml" Id="rId25" /><Relationship Type="http://schemas.openxmlformats.org/officeDocument/2006/relationships/slide" Target="/ppt/slides/slide1.xml" Id="rId2" /><Relationship Type="http://schemas.openxmlformats.org/officeDocument/2006/relationships/font" Target="/ppt/fonts/font4.fntdata" Id="rId16" /><Relationship Type="http://schemas.openxmlformats.org/officeDocument/2006/relationships/font" Target="/ppt/fonts/font8.fntdata" Id="rId20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viewProps" Target="/ppt/viewProps.xml" Id="rId24" /><Relationship Type="http://schemas.openxmlformats.org/officeDocument/2006/relationships/slide" Target="/ppt/slides/slide4.xml" Id="rId5" /><Relationship Type="http://schemas.openxmlformats.org/officeDocument/2006/relationships/font" Target="/ppt/fonts/font3.fntdata" Id="rId15" /><Relationship Type="http://schemas.openxmlformats.org/officeDocument/2006/relationships/presProps" Target="/ppt/presProps.xml" Id="rId23" /><Relationship Type="http://schemas.openxmlformats.org/officeDocument/2006/relationships/slide" Target="/ppt/slides/slide9.xml" Id="rId10" /><Relationship Type="http://schemas.openxmlformats.org/officeDocument/2006/relationships/font" Target="/ppt/fonts/font7.fntdata" Id="rId19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font" Target="/ppt/fonts/font2.fntdata" Id="rId14" /><Relationship Type="http://schemas.openxmlformats.org/officeDocument/2006/relationships/font" Target="/ppt/fonts/font10.fntdata" Id="rId22" /></Relationships>
</file>

<file path=ppt/media/image1.png>
</file>

<file path=ppt/media/image2.png>
</file>

<file path=ppt/media/image3.pn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3903F1-B7A1-4F0B-B9A9-904A56601419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42D5F-D7D8-456E-813A-234282B27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4132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0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42D5F-D7D8-456E-813A-234282B27B4C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8351286"/>
      </p:ext>
    </p:extLst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1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Layout" Target="/ppt/slideLayouts/slideLayout1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2.png" Id="rId2" /><Relationship Type="http://schemas.openxmlformats.org/officeDocument/2006/relationships/slideLayout" Target="/ppt/slideLayouts/slideLayout1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3" /><Relationship Type="http://schemas.openxmlformats.org/officeDocument/2006/relationships/image" Target="/ppt/media/image3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77281" y="0"/>
            <a:ext cx="3088591" cy="10287000"/>
            <a:chOff x="0" y="0"/>
            <a:chExt cx="81345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3456" cy="2709333"/>
            </a:xfrm>
            <a:custGeom>
              <a:avLst/>
              <a:gdLst/>
              <a:ahLst/>
              <a:cxnLst/>
              <a:rect l="l" t="t" r="r" b="b"/>
              <a:pathLst>
                <a:path w="813456" h="2709333">
                  <a:moveTo>
                    <a:pt x="0" y="0"/>
                  </a:moveTo>
                  <a:lnTo>
                    <a:pt x="813456" y="0"/>
                  </a:lnTo>
                  <a:lnTo>
                    <a:pt x="81345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FD3CA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13456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038600" y="2203475"/>
            <a:ext cx="12954000" cy="4857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850"/>
              </a:lnSpc>
            </a:pPr>
            <a:r>
              <a:rPr lang="en-US" sz="8000" b="1" spc="392" dirty="0">
                <a:solidFill>
                  <a:srgbClr val="000000"/>
                </a:solidFill>
                <a:latin typeface="Dream Avenue"/>
                <a:ea typeface="Dream Avenue"/>
                <a:cs typeface="Dream Avenue"/>
                <a:sym typeface="Dream Avenue"/>
              </a:rPr>
              <a:t>CYTOAUTOCLUSTER</a:t>
            </a:r>
          </a:p>
          <a:p>
            <a:pPr>
              <a:lnSpc>
                <a:spcPts val="12850"/>
              </a:lnSpc>
            </a:pPr>
            <a:r>
              <a:rPr lang="en-US" sz="5400" b="1" dirty="0">
                <a:solidFill>
                  <a:srgbClr val="000000"/>
                </a:solidFill>
                <a:latin typeface="Dream Avenue" panose="020B0604020202020204" charset="0"/>
                <a:ea typeface="DM Sans Bold"/>
                <a:cs typeface="DM Sans Bold"/>
                <a:sym typeface="DM Sans Bold"/>
              </a:rPr>
              <a:t>Enhancing Cytometry with Deep Learning</a:t>
            </a:r>
          </a:p>
          <a:p>
            <a:pPr algn="l">
              <a:lnSpc>
                <a:spcPts val="12850"/>
              </a:lnSpc>
            </a:pPr>
            <a:endParaRPr lang="en-US" sz="8000" b="1" spc="392" dirty="0">
              <a:solidFill>
                <a:srgbClr val="000000"/>
              </a:solidFill>
              <a:latin typeface="Dream Avenue"/>
              <a:ea typeface="Dream Avenue"/>
              <a:cs typeface="Dream Avenue"/>
              <a:sym typeface="Dream Avenu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325600" y="7429500"/>
            <a:ext cx="6627597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64"/>
              </a:lnSpc>
              <a:spcBef>
                <a:spcPct val="0"/>
              </a:spcBef>
            </a:pPr>
            <a:r>
              <a:rPr lang="en-US" sz="4800" u="none" strike="noStrike" dirty="0">
                <a:solidFill>
                  <a:srgbClr val="010101"/>
                </a:solidFill>
                <a:latin typeface="Lora"/>
                <a:ea typeface="Lora"/>
                <a:cs typeface="Lora"/>
                <a:sym typeface="Lora"/>
              </a:rPr>
              <a:t> -  AKASH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3886200" y="4576037"/>
            <a:ext cx="9675217" cy="1134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632"/>
              </a:lnSpc>
              <a:spcBef>
                <a:spcPct val="0"/>
              </a:spcBef>
            </a:pPr>
            <a:r>
              <a:rPr lang="en-US" sz="8000" u="none" strike="noStrike" dirty="0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THANKYOU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045965-570D-4C6E-A424-7CAAB6154B64}"/>
              </a:ext>
            </a:extLst>
          </p:cNvPr>
          <p:cNvSpPr txBox="1"/>
          <p:nvPr/>
        </p:nvSpPr>
        <p:spPr>
          <a:xfrm>
            <a:off x="1447800" y="1257300"/>
            <a:ext cx="7848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96" dirty="0">
                <a:solidFill>
                  <a:srgbClr val="000000"/>
                </a:solidFill>
                <a:latin typeface="Dream Avenue" panose="020B0604020202020204" charset="0"/>
              </a:rPr>
              <a:t>CONTENTS</a:t>
            </a:r>
            <a:r>
              <a:rPr lang="en-US" sz="5400" dirty="0"/>
              <a:t> </a:t>
            </a:r>
            <a:endParaRPr lang="en-IN" sz="5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CA4A2-AB77-4414-879E-B5441C95C6D1}"/>
              </a:ext>
            </a:extLst>
          </p:cNvPr>
          <p:cNvSpPr txBox="1"/>
          <p:nvPr/>
        </p:nvSpPr>
        <p:spPr>
          <a:xfrm>
            <a:off x="1447800" y="2876728"/>
            <a:ext cx="119634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latin typeface="Lora "/>
              </a:rPr>
              <a:t>Introduction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3600" dirty="0">
              <a:latin typeface="Lora 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latin typeface="Lora "/>
              </a:rPr>
              <a:t>EDA Techniques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3600" dirty="0">
              <a:latin typeface="Lora 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latin typeface="Lora "/>
              </a:rPr>
              <a:t>Visualizing the data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3600" dirty="0">
              <a:latin typeface="Lora 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latin typeface="Lora "/>
              </a:rPr>
              <a:t>Machine Learning models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3600" dirty="0">
              <a:latin typeface="Lora 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 err="1">
                <a:latin typeface="Lora "/>
              </a:rPr>
              <a:t>Gradio</a:t>
            </a:r>
            <a:r>
              <a:rPr lang="en-US" sz="3600" dirty="0">
                <a:latin typeface="Lora "/>
              </a:rPr>
              <a:t> Implementation</a:t>
            </a:r>
            <a:endParaRPr lang="en-IN" sz="3600" dirty="0">
              <a:latin typeface="Lora "/>
            </a:endParaRPr>
          </a:p>
        </p:txBody>
      </p:sp>
      <p:grpSp>
        <p:nvGrpSpPr>
          <p:cNvPr id="5" name="Group 2">
            <a:extLst>
              <a:ext uri="{FF2B5EF4-FFF2-40B4-BE49-F238E27FC236}">
                <a16:creationId xmlns:a16="http://schemas.microsoft.com/office/drawing/2014/main" id="{8849DD41-14DD-4EAC-884F-DAC87F81CE90}"/>
              </a:ext>
            </a:extLst>
          </p:cNvPr>
          <p:cNvGrpSpPr/>
          <p:nvPr/>
        </p:nvGrpSpPr>
        <p:grpSpPr>
          <a:xfrm>
            <a:off x="16002000" y="0"/>
            <a:ext cx="2895600" cy="10287000"/>
            <a:chOff x="0" y="0"/>
            <a:chExt cx="813456" cy="2709333"/>
          </a:xfrm>
        </p:grpSpPr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EA8DBC9B-78CC-40FA-A89E-F909046BAF1A}"/>
                </a:ext>
              </a:extLst>
            </p:cNvPr>
            <p:cNvSpPr/>
            <p:nvPr/>
          </p:nvSpPr>
          <p:spPr>
            <a:xfrm>
              <a:off x="0" y="0"/>
              <a:ext cx="813456" cy="2709333"/>
            </a:xfrm>
            <a:custGeom>
              <a:avLst/>
              <a:gdLst/>
              <a:ahLst/>
              <a:cxnLst/>
              <a:rect l="l" t="t" r="r" b="b"/>
              <a:pathLst>
                <a:path w="813456" h="2709333">
                  <a:moveTo>
                    <a:pt x="0" y="0"/>
                  </a:moveTo>
                  <a:lnTo>
                    <a:pt x="813456" y="0"/>
                  </a:lnTo>
                  <a:lnTo>
                    <a:pt x="81345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FD3CA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F34DFED2-27F7-4752-934C-C73B88F909E3}"/>
                </a:ext>
              </a:extLst>
            </p:cNvPr>
            <p:cNvSpPr txBox="1"/>
            <p:nvPr/>
          </p:nvSpPr>
          <p:spPr>
            <a:xfrm>
              <a:off x="0" y="-28575"/>
              <a:ext cx="813456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2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1308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Notched Right 1">
            <a:extLst>
              <a:ext uri="{FF2B5EF4-FFF2-40B4-BE49-F238E27FC236}">
                <a16:creationId xmlns:a16="http://schemas.microsoft.com/office/drawing/2014/main" id="{A17552C1-998B-4769-A4A6-76D8CB992C6F}"/>
              </a:ext>
            </a:extLst>
          </p:cNvPr>
          <p:cNvSpPr/>
          <p:nvPr/>
        </p:nvSpPr>
        <p:spPr>
          <a:xfrm>
            <a:off x="457200" y="3543300"/>
            <a:ext cx="4038600" cy="3276600"/>
          </a:xfrm>
          <a:prstGeom prst="notchedRightArrow">
            <a:avLst/>
          </a:prstGeom>
          <a:solidFill>
            <a:srgbClr val="DFD3CA"/>
          </a:solidFill>
          <a:ln cap="sq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Notched Right 9">
            <a:extLst>
              <a:ext uri="{FF2B5EF4-FFF2-40B4-BE49-F238E27FC236}">
                <a16:creationId xmlns:a16="http://schemas.microsoft.com/office/drawing/2014/main" id="{9C7C8C05-810A-4D64-8239-E8F1302C796F}"/>
              </a:ext>
            </a:extLst>
          </p:cNvPr>
          <p:cNvSpPr/>
          <p:nvPr/>
        </p:nvSpPr>
        <p:spPr>
          <a:xfrm>
            <a:off x="10515600" y="3543300"/>
            <a:ext cx="4038600" cy="3276600"/>
          </a:xfrm>
          <a:prstGeom prst="notchedRightArrow">
            <a:avLst/>
          </a:prstGeom>
          <a:solidFill>
            <a:srgbClr val="DFD3CA"/>
          </a:solidFill>
          <a:ln cap="sq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Arrow: Notched Right 10">
            <a:extLst>
              <a:ext uri="{FF2B5EF4-FFF2-40B4-BE49-F238E27FC236}">
                <a16:creationId xmlns:a16="http://schemas.microsoft.com/office/drawing/2014/main" id="{62086272-15C4-49C7-A3D1-575546B5FAB6}"/>
              </a:ext>
            </a:extLst>
          </p:cNvPr>
          <p:cNvSpPr/>
          <p:nvPr/>
        </p:nvSpPr>
        <p:spPr>
          <a:xfrm>
            <a:off x="7162800" y="3543300"/>
            <a:ext cx="4038600" cy="3276600"/>
          </a:xfrm>
          <a:prstGeom prst="notchedRightArrow">
            <a:avLst/>
          </a:prstGeom>
          <a:solidFill>
            <a:srgbClr val="DFD3CA"/>
          </a:solidFill>
          <a:ln cap="sq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Notched Right 11">
            <a:extLst>
              <a:ext uri="{FF2B5EF4-FFF2-40B4-BE49-F238E27FC236}">
                <a16:creationId xmlns:a16="http://schemas.microsoft.com/office/drawing/2014/main" id="{2B54833A-B17A-406E-8AD8-5D0677243498}"/>
              </a:ext>
            </a:extLst>
          </p:cNvPr>
          <p:cNvSpPr/>
          <p:nvPr/>
        </p:nvSpPr>
        <p:spPr>
          <a:xfrm>
            <a:off x="3810000" y="3543300"/>
            <a:ext cx="4038600" cy="3276600"/>
          </a:xfrm>
          <a:prstGeom prst="notchedRightArrow">
            <a:avLst/>
          </a:prstGeom>
          <a:solidFill>
            <a:srgbClr val="DFD3CA"/>
          </a:solidFill>
          <a:ln cap="sq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Notched Right 12">
            <a:extLst>
              <a:ext uri="{FF2B5EF4-FFF2-40B4-BE49-F238E27FC236}">
                <a16:creationId xmlns:a16="http://schemas.microsoft.com/office/drawing/2014/main" id="{114FD239-5F8C-4A4A-A8EC-0B4CA1E523A1}"/>
              </a:ext>
            </a:extLst>
          </p:cNvPr>
          <p:cNvSpPr/>
          <p:nvPr/>
        </p:nvSpPr>
        <p:spPr>
          <a:xfrm>
            <a:off x="13944600" y="3543300"/>
            <a:ext cx="4038600" cy="3276600"/>
          </a:xfrm>
          <a:prstGeom prst="notchedRightArrow">
            <a:avLst/>
          </a:prstGeom>
          <a:solidFill>
            <a:srgbClr val="DFD3CA"/>
          </a:solidFill>
          <a:ln cap="sq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973342-BA64-4C3F-AB3D-179F4C78E216}"/>
              </a:ext>
            </a:extLst>
          </p:cNvPr>
          <p:cNvSpPr txBox="1"/>
          <p:nvPr/>
        </p:nvSpPr>
        <p:spPr>
          <a:xfrm>
            <a:off x="1409700" y="4897278"/>
            <a:ext cx="2286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Lora" pitchFamily="2" charset="0"/>
              </a:rPr>
              <a:t>Load Dataset</a:t>
            </a:r>
            <a:endParaRPr lang="en-IN" sz="2600" dirty="0">
              <a:latin typeface="Lor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8EEE69-E3A0-4019-8B7B-04B414E8B103}"/>
              </a:ext>
            </a:extLst>
          </p:cNvPr>
          <p:cNvSpPr txBox="1"/>
          <p:nvPr/>
        </p:nvSpPr>
        <p:spPr>
          <a:xfrm>
            <a:off x="4572000" y="4697224"/>
            <a:ext cx="27051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Lora" pitchFamily="2" charset="0"/>
              </a:rPr>
              <a:t>Preprocessing Techniques</a:t>
            </a:r>
            <a:endParaRPr lang="en-IN" sz="2600" dirty="0">
              <a:latin typeface="Lor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EF3194-9EA0-463C-904F-C677E9EE5E20}"/>
              </a:ext>
            </a:extLst>
          </p:cNvPr>
          <p:cNvSpPr txBox="1"/>
          <p:nvPr/>
        </p:nvSpPr>
        <p:spPr>
          <a:xfrm>
            <a:off x="7924800" y="4767262"/>
            <a:ext cx="29718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Lora" pitchFamily="2" charset="0"/>
              </a:rPr>
              <a:t>Semi-Supervised learning </a:t>
            </a:r>
            <a:endParaRPr lang="en-IN" sz="2600" dirty="0">
              <a:latin typeface="Lor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96B9E1-BAC9-4BB5-BAB1-EE1A08897D9C}"/>
              </a:ext>
            </a:extLst>
          </p:cNvPr>
          <p:cNvSpPr txBox="1"/>
          <p:nvPr/>
        </p:nvSpPr>
        <p:spPr>
          <a:xfrm>
            <a:off x="11696700" y="4697223"/>
            <a:ext cx="16764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Lora" pitchFamily="2" charset="0"/>
                <a:sym typeface="DM Sans"/>
              </a:rPr>
              <a:t>Visualize clusters </a:t>
            </a:r>
            <a:endParaRPr lang="en-IN" sz="2600" dirty="0">
              <a:latin typeface="Lor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8F396C-A6DC-454D-8A8F-D44BFDF1C562}"/>
              </a:ext>
            </a:extLst>
          </p:cNvPr>
          <p:cNvSpPr txBox="1"/>
          <p:nvPr/>
        </p:nvSpPr>
        <p:spPr>
          <a:xfrm>
            <a:off x="14744700" y="4697223"/>
            <a:ext cx="27432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err="1">
                <a:latin typeface="Lora" pitchFamily="2" charset="0"/>
              </a:rPr>
              <a:t>Gradio</a:t>
            </a:r>
            <a:r>
              <a:rPr lang="en-US" sz="2600" dirty="0">
                <a:latin typeface="Lora" pitchFamily="2" charset="0"/>
              </a:rPr>
              <a:t> Implementation</a:t>
            </a:r>
            <a:endParaRPr lang="en-IN" sz="2600" dirty="0">
              <a:latin typeface="Lor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9E5221-CDBF-4D84-92B0-0A2AC98B5835}"/>
              </a:ext>
            </a:extLst>
          </p:cNvPr>
          <p:cNvSpPr txBox="1"/>
          <p:nvPr/>
        </p:nvSpPr>
        <p:spPr>
          <a:xfrm>
            <a:off x="914400" y="1333500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spc="96" dirty="0">
                <a:solidFill>
                  <a:srgbClr val="000000"/>
                </a:solidFill>
                <a:latin typeface="Dream Avenue" panose="020B0604020202020204" charset="0"/>
              </a:rPr>
              <a:t>Model Flowchart</a:t>
            </a:r>
            <a:endParaRPr lang="en-IN" sz="7200" b="1" spc="96" dirty="0">
              <a:solidFill>
                <a:srgbClr val="000000"/>
              </a:solidFill>
              <a:latin typeface="Dream Avenu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245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352800" y="1028700"/>
            <a:ext cx="6546798" cy="1279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350"/>
              </a:lnSpc>
              <a:spcBef>
                <a:spcPct val="0"/>
              </a:spcBef>
            </a:pPr>
            <a:r>
              <a:rPr lang="en-US" sz="7393" b="1" u="none" strike="noStrike" spc="96" dirty="0">
                <a:solidFill>
                  <a:srgbClr val="000000"/>
                </a:solidFill>
                <a:latin typeface="Dream Avenue" panose="020B0604020202020204" charset="0"/>
                <a:ea typeface="Dream Avenue"/>
                <a:cs typeface="Dream Avenue"/>
                <a:sym typeface="Dream Avenue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19400" y="2857500"/>
            <a:ext cx="12192000" cy="70761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2800" i="0" dirty="0" err="1">
                <a:effectLst/>
                <a:latin typeface="Lora "/>
              </a:rPr>
              <a:t>CytoAutoCluster</a:t>
            </a:r>
            <a:r>
              <a:rPr lang="en-US" sz="2800" i="0" dirty="0">
                <a:effectLst/>
                <a:latin typeface="Lora "/>
              </a:rPr>
              <a:t> is an innovative solution designed to enhance the analysis of high-dimensional cytometry data by clustering cells based on unique, identifiable characteristics.</a:t>
            </a:r>
          </a:p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2800" i="1" dirty="0">
              <a:latin typeface="Lora "/>
              <a:ea typeface="Lora Bold Italics"/>
              <a:cs typeface="Lora Bold Italics"/>
              <a:sym typeface="Lora Bold Italics"/>
            </a:endParaRPr>
          </a:p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2800" b="0" i="0" dirty="0">
                <a:effectLst/>
                <a:latin typeface="Lora" pitchFamily="2" charset="0"/>
              </a:rPr>
              <a:t>Leve</a:t>
            </a:r>
            <a:r>
              <a:rPr lang="en-US" sz="2800" dirty="0">
                <a:latin typeface="Lora "/>
              </a:rPr>
              <a:t>ragin</a:t>
            </a:r>
            <a:r>
              <a:rPr lang="en-US" sz="2800" b="0" i="0" dirty="0">
                <a:effectLst/>
                <a:latin typeface="Lora" pitchFamily="2" charset="0"/>
              </a:rPr>
              <a:t>g semi-supervised learning techniques, it integrates both labeled and unlabeled data to improve clustering accuracy and computational efficiency. </a:t>
            </a:r>
          </a:p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2800" b="0" i="0" dirty="0">
              <a:effectLst/>
              <a:latin typeface="Lora" pitchFamily="2" charset="0"/>
            </a:endParaRPr>
          </a:p>
          <a:p>
            <a:pPr marL="571500" indent="-571500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ora "/>
              </a:rPr>
              <a:t>The Levine_32dim dataset, sourced from Levine et al. (2015), comprises 265,627 cells characterized by 32 markers. Of these, 39% (104,184 cells) are manually labeled into 14 clusters, while the remaining 61% (161,443 cells) are unlabeled.</a:t>
            </a:r>
          </a:p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2800" i="1" u="none" strike="noStrike" dirty="0">
              <a:latin typeface="Lora" pitchFamily="2" charset="0"/>
              <a:ea typeface="Lora Bold Italics"/>
              <a:cs typeface="Lora Bold Italics"/>
              <a:sym typeface="Lora Bold Italics"/>
            </a:endParaRPr>
          </a:p>
          <a:p>
            <a:pPr marL="571500" lvl="0" indent="-5715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2800" b="1" i="1" u="none" strike="noStrike" dirty="0">
              <a:solidFill>
                <a:srgbClr val="010101"/>
              </a:solidFill>
              <a:latin typeface="Lora Bold Italics"/>
              <a:ea typeface="Lora Bold Italics"/>
              <a:cs typeface="Lora Bold Italics"/>
              <a:sym typeface="Lora Bold Italics"/>
            </a:endParaRPr>
          </a:p>
          <a:p>
            <a:pPr marL="457200" lvl="0" indent="-457200" algn="l">
              <a:lnSpc>
                <a:spcPts val="3664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2000" b="1" i="1" u="none" strike="noStrike" dirty="0">
              <a:solidFill>
                <a:srgbClr val="010101"/>
              </a:solidFill>
              <a:latin typeface="Lora Bold Italics"/>
              <a:ea typeface="Lora Bold Italics"/>
              <a:cs typeface="Lora Bold Italics"/>
              <a:sym typeface="Lora Bold Italics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-877281" y="0"/>
            <a:ext cx="3088591" cy="10287000"/>
            <a:chOff x="0" y="0"/>
            <a:chExt cx="813456" cy="27093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3456" cy="2709333"/>
            </a:xfrm>
            <a:custGeom>
              <a:avLst/>
              <a:gdLst/>
              <a:ahLst/>
              <a:cxnLst/>
              <a:rect l="l" t="t" r="r" b="b"/>
              <a:pathLst>
                <a:path w="813456" h="2709333">
                  <a:moveTo>
                    <a:pt x="0" y="0"/>
                  </a:moveTo>
                  <a:lnTo>
                    <a:pt x="813456" y="0"/>
                  </a:lnTo>
                  <a:lnTo>
                    <a:pt x="81345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FD3CA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813456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2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3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371600" y="800100"/>
            <a:ext cx="9220200" cy="27186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595"/>
              </a:lnSpc>
              <a:spcBef>
                <a:spcPct val="0"/>
              </a:spcBef>
            </a:pPr>
            <a:r>
              <a:rPr lang="en-US" sz="7200" b="1" dirty="0">
                <a:solidFill>
                  <a:srgbClr val="000000"/>
                </a:solidFill>
                <a:latin typeface="Dream Avenue" panose="020B0604020202020204" charset="0"/>
                <a:ea typeface="TAN Pearl"/>
                <a:cs typeface="TAN Pearl"/>
                <a:sym typeface="TAN Pearl"/>
              </a:rPr>
              <a:t>EDA </a:t>
            </a:r>
            <a:r>
              <a:rPr lang="en-US" sz="7200" dirty="0">
                <a:latin typeface="Lora "/>
              </a:rPr>
              <a:t>Techniques</a:t>
            </a:r>
          </a:p>
          <a:p>
            <a:pPr marL="0" lvl="0" indent="0" algn="l">
              <a:lnSpc>
                <a:spcPts val="10595"/>
              </a:lnSpc>
              <a:spcBef>
                <a:spcPct val="0"/>
              </a:spcBef>
            </a:pPr>
            <a:r>
              <a:rPr lang="en-US" sz="8800" b="1" dirty="0">
                <a:solidFill>
                  <a:srgbClr val="000000"/>
                </a:solidFill>
                <a:latin typeface="Dream Avenue" panose="020B0604020202020204" charset="0"/>
                <a:ea typeface="TAN Pearl"/>
                <a:cs typeface="TAN Pearl"/>
                <a:sym typeface="TAN Pearl"/>
              </a:rPr>
              <a:t> </a:t>
            </a: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D87E3786-C159-4F3F-8231-CFC1B7CEC3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2628900"/>
            <a:ext cx="15697200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600" dirty="0">
              <a:latin typeface="Lora 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ora "/>
              </a:rPr>
              <a:t>A correlation matrix in machine learning is used to visualize and identify the relationships between different features in a dataset, allowing data scientists to understand which variables are highly correlated with each other.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altLang="en-US" sz="2600" kern="1200" spc="0" noProof="0" dirty="0">
              <a:uLnTx/>
              <a:uFillTx/>
              <a:latin typeface="Lora "/>
              <a:ea typeface="+mn-ea"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2600" dirty="0">
                <a:latin typeface="Lora "/>
              </a:rPr>
              <a:t>Null vs. Non-Null Values bar plot representation done to Identify missing data patterns to guide imputation or removal strategies.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ora 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sz="2600" dirty="0">
                <a:latin typeface="Lora "/>
              </a:rPr>
              <a:t>A histogram in machine learning is used to visualize the distribution of a single variable, helping data scientists understand its frequency, range, and potential outliers in the dataset</a:t>
            </a:r>
            <a:endParaRPr lang="en-US" altLang="en-US" sz="2600" dirty="0">
              <a:latin typeface="Lora 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600" dirty="0">
              <a:latin typeface="Lora" pitchFamily="2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sz="2600" dirty="0">
                <a:latin typeface="Lora" pitchFamily="2" charset="0"/>
              </a:rPr>
              <a:t>Skewness and kurtosis is a statistical measure that helps determine how asymmetric a distribution and it will help to find the outliers in the dataset</a:t>
            </a:r>
            <a:endParaRPr lang="en-US" altLang="en-US" sz="2600" dirty="0">
              <a:latin typeface="Lora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ora 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50864B5F-FD88-480B-834A-6EF90E02C6DC}"/>
              </a:ext>
            </a:extLst>
          </p:cNvPr>
          <p:cNvSpPr txBox="1"/>
          <p:nvPr/>
        </p:nvSpPr>
        <p:spPr>
          <a:xfrm>
            <a:off x="1362075" y="2781300"/>
            <a:ext cx="861060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0" dirty="0">
                <a:solidFill>
                  <a:srgbClr val="001D35"/>
                </a:solidFill>
                <a:effectLst/>
                <a:latin typeface="Lora "/>
              </a:rPr>
              <a:t>    T-SNE and PCA :</a:t>
            </a:r>
            <a:endParaRPr lang="en-US" sz="3600" dirty="0">
              <a:solidFill>
                <a:srgbClr val="001D35"/>
              </a:solidFill>
              <a:latin typeface="Lora "/>
            </a:endParaRPr>
          </a:p>
          <a:p>
            <a:endParaRPr lang="en-US" sz="2800" b="0" i="0" dirty="0">
              <a:solidFill>
                <a:srgbClr val="001D35"/>
              </a:solidFill>
              <a:effectLst/>
              <a:latin typeface="Lora 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0" i="0" dirty="0">
                <a:effectLst/>
                <a:latin typeface="Lora "/>
              </a:rPr>
              <a:t>These used </a:t>
            </a:r>
            <a:r>
              <a:rPr lang="en-US" sz="2800" dirty="0">
                <a:latin typeface="Lora "/>
              </a:rPr>
              <a:t>primarily for dimensionality reduction</a:t>
            </a:r>
            <a:r>
              <a:rPr lang="en-US" sz="2800" b="0" i="0" dirty="0">
                <a:effectLst/>
                <a:latin typeface="Lora "/>
              </a:rPr>
              <a:t>, which means transforming complex, high-dimensional data into a lower-dimensional space, making it easier to visualize and analyze patterns within the data.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rgbClr val="001D35"/>
              </a:solidFill>
              <a:latin typeface="Lora 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Lora" pitchFamily="2" charset="0"/>
              </a:rPr>
              <a:t>Clusters represent groups of data points that share similar characteristics or patterns. A well clustered output represents they are well-separated in the feature space with minimal overlap</a:t>
            </a:r>
          </a:p>
          <a:p>
            <a:endParaRPr lang="en-US" sz="2800" b="0" i="0" dirty="0">
              <a:solidFill>
                <a:srgbClr val="001D35"/>
              </a:solidFill>
              <a:effectLst/>
              <a:latin typeface="Lora "/>
            </a:endParaRPr>
          </a:p>
          <a:p>
            <a:endParaRPr lang="en-US" sz="2800" dirty="0">
              <a:solidFill>
                <a:srgbClr val="001D35"/>
              </a:solidFill>
              <a:latin typeface="Lora "/>
            </a:endParaRPr>
          </a:p>
          <a:p>
            <a:endParaRPr lang="en-IN" sz="2800" dirty="0">
              <a:latin typeface="Lora 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120F42-436D-42F4-B395-08B462DC83A4}"/>
              </a:ext>
            </a:extLst>
          </p:cNvPr>
          <p:cNvSpPr txBox="1"/>
          <p:nvPr/>
        </p:nvSpPr>
        <p:spPr>
          <a:xfrm>
            <a:off x="1600200" y="941683"/>
            <a:ext cx="10991850" cy="1230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393" b="1" spc="96" dirty="0">
                <a:solidFill>
                  <a:srgbClr val="000000"/>
                </a:solidFill>
                <a:latin typeface="Dream Avenue" panose="020B0604020202020204" charset="0"/>
              </a:rPr>
              <a:t>Visualizing the data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FE23286-75C6-4F38-A5DF-25F108874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2171700"/>
            <a:ext cx="7091069" cy="62315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E156D3F-318D-4D29-8F75-5437A2FE02B9}"/>
              </a:ext>
            </a:extLst>
          </p:cNvPr>
          <p:cNvSpPr txBox="1"/>
          <p:nvPr/>
        </p:nvSpPr>
        <p:spPr>
          <a:xfrm>
            <a:off x="11430000" y="8606653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Lora" pitchFamily="2" charset="0"/>
              </a:rPr>
              <a:t>Fig : T-SNE output before encoder model</a:t>
            </a:r>
            <a:endParaRPr lang="en-IN" sz="2400" dirty="0">
              <a:latin typeface="Lora" pitchFamily="2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9">
            <a:extLst>
              <a:ext uri="{FF2B5EF4-FFF2-40B4-BE49-F238E27FC236}">
                <a16:creationId xmlns:a16="http://schemas.microsoft.com/office/drawing/2014/main" id="{D8D5DDD2-74BD-46D5-A39E-2464E436F61B}"/>
              </a:ext>
            </a:extLst>
          </p:cNvPr>
          <p:cNvGrpSpPr/>
          <p:nvPr/>
        </p:nvGrpSpPr>
        <p:grpSpPr>
          <a:xfrm>
            <a:off x="-877281" y="-190500"/>
            <a:ext cx="19851081" cy="10477500"/>
            <a:chOff x="0" y="0"/>
            <a:chExt cx="813456" cy="2709333"/>
          </a:xfrm>
        </p:grpSpPr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082B7568-750D-4B70-BC58-04B7E0D8FF29}"/>
                </a:ext>
              </a:extLst>
            </p:cNvPr>
            <p:cNvSpPr/>
            <p:nvPr/>
          </p:nvSpPr>
          <p:spPr>
            <a:xfrm>
              <a:off x="0" y="0"/>
              <a:ext cx="813456" cy="2709333"/>
            </a:xfrm>
            <a:custGeom>
              <a:avLst/>
              <a:gdLst/>
              <a:ahLst/>
              <a:cxnLst/>
              <a:rect l="l" t="t" r="r" b="b"/>
              <a:pathLst>
                <a:path w="813456" h="2709333">
                  <a:moveTo>
                    <a:pt x="0" y="0"/>
                  </a:moveTo>
                  <a:lnTo>
                    <a:pt x="813456" y="0"/>
                  </a:lnTo>
                  <a:lnTo>
                    <a:pt x="81345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FD3CA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11">
              <a:extLst>
                <a:ext uri="{FF2B5EF4-FFF2-40B4-BE49-F238E27FC236}">
                  <a16:creationId xmlns:a16="http://schemas.microsoft.com/office/drawing/2014/main" id="{EF625717-A6DA-4283-8C3E-459781DC43F2}"/>
                </a:ext>
              </a:extLst>
            </p:cNvPr>
            <p:cNvSpPr txBox="1"/>
            <p:nvPr/>
          </p:nvSpPr>
          <p:spPr>
            <a:xfrm>
              <a:off x="0" y="-28575"/>
              <a:ext cx="813456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2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295400" y="689193"/>
            <a:ext cx="1630680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350"/>
              </a:lnSpc>
              <a:spcBef>
                <a:spcPct val="0"/>
              </a:spcBef>
            </a:pPr>
            <a:r>
              <a:rPr lang="en" sz="6000" b="1" dirty="0">
                <a:latin typeface="Dream Avenue" panose="020B0604020202020204" charset="0"/>
                <a:ea typeface="Times New Roman"/>
                <a:cs typeface="Times New Roman"/>
                <a:sym typeface="Times New Roman"/>
              </a:rPr>
              <a:t>Model Architecture and Implementation</a:t>
            </a:r>
            <a:endParaRPr lang="en-US" sz="5400" spc="96" dirty="0">
              <a:solidFill>
                <a:srgbClr val="000000"/>
              </a:solidFill>
              <a:latin typeface="Dream Avenue" panose="020B0604020202020204" charset="0"/>
              <a:ea typeface="Dream Avenue"/>
              <a:cs typeface="Dream Avenue"/>
              <a:sym typeface="Dream Avenu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7A7FF8-95BD-4C03-9EA9-FBE5DDD26329}"/>
              </a:ext>
            </a:extLst>
          </p:cNvPr>
          <p:cNvSpPr txBox="1"/>
          <p:nvPr/>
        </p:nvSpPr>
        <p:spPr>
          <a:xfrm>
            <a:off x="1295400" y="2857500"/>
            <a:ext cx="1394460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dirty="0">
                <a:latin typeface="Lora" pitchFamily="2" charset="0"/>
              </a:rPr>
              <a:t>Logistic Regression: A linear model used for classification, predicting probabilities for different classes.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endParaRPr lang="en-US" sz="2800" dirty="0">
              <a:latin typeface="Lora" pitchFamily="2" charset="0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dirty="0">
                <a:latin typeface="Lora" pitchFamily="2" charset="0"/>
              </a:rPr>
              <a:t>XG Boost: A gradient boosting algorithm known for its performance and efficiency in classification tasks.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endParaRPr lang="en-US" sz="2800" dirty="0">
              <a:latin typeface="Lora" pitchFamily="2" charset="0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dirty="0">
                <a:latin typeface="Lora" pitchFamily="2" charset="0"/>
              </a:rPr>
              <a:t>Self-Supervised Model: An autoencoder-based model used for unsupervised feature learning, particularly from unlabeled data. It involves mask and feature estimation.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endParaRPr lang="en-US" sz="2800" dirty="0">
              <a:latin typeface="Lora" pitchFamily="2" charset="0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dirty="0">
                <a:latin typeface="Lora" pitchFamily="2" charset="0"/>
              </a:rPr>
              <a:t>Semi-Supervised Model: This model combines labeled and unlabeled data for training, using an encoder and predictor to generate predictions for unlabeled data.</a:t>
            </a:r>
          </a:p>
          <a:p>
            <a:endParaRPr lang="en-IN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BEB95787-C371-4434-8717-7E6EBBE4D21A}"/>
              </a:ext>
            </a:extLst>
          </p:cNvPr>
          <p:cNvSpPr txBox="1"/>
          <p:nvPr/>
        </p:nvSpPr>
        <p:spPr>
          <a:xfrm>
            <a:off x="800100" y="1623803"/>
            <a:ext cx="9220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6600" b="1" dirty="0">
                <a:latin typeface="Dream Avenue" panose="020B0604020202020204" charset="0"/>
                <a:ea typeface="Times New Roman"/>
                <a:cs typeface="Times New Roman"/>
                <a:sym typeface="Times New Roman"/>
              </a:rPr>
              <a:t>Results</a:t>
            </a:r>
            <a:r>
              <a:rPr lang="en" sz="5400" b="1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lang="en-IN" sz="5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6E32320-4CB2-4BFA-BA16-387839C5F806}"/>
              </a:ext>
            </a:extLst>
          </p:cNvPr>
          <p:cNvSpPr txBox="1"/>
          <p:nvPr/>
        </p:nvSpPr>
        <p:spPr>
          <a:xfrm>
            <a:off x="609600" y="2862530"/>
            <a:ext cx="96012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3200" b="1" dirty="0">
                <a:latin typeface="Lora" pitchFamily="2" charset="0"/>
                <a:ea typeface="Times New Roman"/>
                <a:cs typeface="Times New Roman"/>
                <a:sym typeface="Times New Roman"/>
              </a:rPr>
              <a:t> </a:t>
            </a:r>
          </a:p>
          <a:p>
            <a:endParaRPr lang="en" sz="3200" b="1" dirty="0">
              <a:latin typeface="Lora" pitchFamily="2" charset="0"/>
              <a:ea typeface="Times New Roman"/>
              <a:cs typeface="Times New Roman"/>
              <a:sym typeface="Times New Roman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" sz="3200" dirty="0">
                <a:latin typeface="Lora" pitchFamily="2" charset="0"/>
                <a:ea typeface="Times New Roman"/>
                <a:cs typeface="Times New Roman"/>
                <a:sym typeface="Times New Roman"/>
              </a:rPr>
              <a:t>Logistic Regression Log Loss: 0.027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" sz="3200" dirty="0">
              <a:latin typeface="Lora" pitchFamily="2" charset="0"/>
              <a:ea typeface="Times New Roman"/>
              <a:cs typeface="Times New Roman"/>
              <a:sym typeface="Times New Roman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" sz="3200" dirty="0">
                <a:latin typeface="Lora" pitchFamily="2" charset="0"/>
                <a:ea typeface="Times New Roman"/>
                <a:cs typeface="Times New Roman"/>
                <a:sym typeface="Times New Roman"/>
              </a:rPr>
              <a:t>XGBoost Log Loss : 0.054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" sz="3200" dirty="0">
              <a:latin typeface="Lora" pitchFamily="2" charset="0"/>
              <a:ea typeface="Times New Roman"/>
              <a:cs typeface="Times New Roman"/>
              <a:sym typeface="Times New Roman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Lora" pitchFamily="2" charset="0"/>
                <a:ea typeface="Times New Roman"/>
                <a:cs typeface="Times New Roman"/>
                <a:sym typeface="Times New Roman"/>
              </a:rPr>
              <a:t>Self-Supervised Model Accuracy: 97.5%</a:t>
            </a:r>
          </a:p>
          <a:p>
            <a:endParaRPr lang="en-US" sz="3200" dirty="0">
              <a:latin typeface="Lora" pitchFamily="2" charset="0"/>
              <a:ea typeface="Times New Roman"/>
              <a:cs typeface="Times New Roman"/>
              <a:sym typeface="Times New Roman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Lora" pitchFamily="2" charset="0"/>
                <a:ea typeface="Times New Roman"/>
                <a:cs typeface="Times New Roman"/>
                <a:sym typeface="Times New Roman"/>
              </a:rPr>
              <a:t>AUROC: 99.16%</a:t>
            </a:r>
          </a:p>
          <a:p>
            <a:endParaRPr lang="en-IN" dirty="0">
              <a:latin typeface="Lora" pitchFamily="2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BACF8FD-92A3-4837-858F-E4F59BE75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662201"/>
            <a:ext cx="9364382" cy="643027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811971E-EE63-4F31-A862-4EDC7DB34C34}"/>
              </a:ext>
            </a:extLst>
          </p:cNvPr>
          <p:cNvSpPr txBox="1"/>
          <p:nvPr/>
        </p:nvSpPr>
        <p:spPr>
          <a:xfrm>
            <a:off x="10591800" y="8264309"/>
            <a:ext cx="662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Lora" pitchFamily="2" charset="0"/>
              </a:rPr>
              <a:t>Fig : T-SNE Output after predicting the labels</a:t>
            </a:r>
            <a:endParaRPr lang="en-IN" sz="2400" dirty="0">
              <a:latin typeface="Lora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1B4F320-CAD7-4929-A7DB-C43B1BFBC67B}"/>
              </a:ext>
            </a:extLst>
          </p:cNvPr>
          <p:cNvSpPr txBox="1"/>
          <p:nvPr/>
        </p:nvSpPr>
        <p:spPr>
          <a:xfrm>
            <a:off x="1066800" y="800100"/>
            <a:ext cx="982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latin typeface="Dream Avenue" panose="020B0604020202020204" charset="0"/>
              </a:rPr>
              <a:t>Gradio</a:t>
            </a:r>
            <a:r>
              <a:rPr lang="en-US" sz="6000" b="1" dirty="0">
                <a:latin typeface="Dream Avenue" panose="020B0604020202020204" charset="0"/>
              </a:rPr>
              <a:t>  Implementation </a:t>
            </a:r>
            <a:endParaRPr lang="en-IN" sz="6000" b="1" dirty="0">
              <a:latin typeface="Dream Avenue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C1855A-72DA-4649-92B6-7D72304629C9}"/>
              </a:ext>
            </a:extLst>
          </p:cNvPr>
          <p:cNvSpPr txBox="1"/>
          <p:nvPr/>
        </p:nvSpPr>
        <p:spPr>
          <a:xfrm>
            <a:off x="1066800" y="2247900"/>
            <a:ext cx="13487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Lora" pitchFamily="2" charset="0"/>
              </a:rPr>
              <a:t>T</a:t>
            </a:r>
            <a:r>
              <a:rPr lang="en-US" sz="2800" b="0" i="0" dirty="0">
                <a:effectLst/>
                <a:latin typeface="Lora" pitchFamily="2" charset="0"/>
              </a:rPr>
              <a:t>o create an interactive user interface (UI) for your machine learning model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b="0" i="0" dirty="0">
              <a:effectLst/>
              <a:latin typeface="Lora" pitchFamily="2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Lora" pitchFamily="2" charset="0"/>
              </a:rPr>
              <a:t>Displayes</a:t>
            </a:r>
            <a:r>
              <a:rPr lang="en-US" sz="2800" dirty="0">
                <a:latin typeface="Lora" pitchFamily="2" charset="0"/>
              </a:rPr>
              <a:t> the t-</a:t>
            </a:r>
            <a:r>
              <a:rPr lang="en-US" sz="2800" dirty="0" err="1">
                <a:latin typeface="Lora" pitchFamily="2" charset="0"/>
              </a:rPr>
              <a:t>sne</a:t>
            </a:r>
            <a:r>
              <a:rPr lang="en-US" sz="2800" dirty="0">
                <a:latin typeface="Lora" pitchFamily="2" charset="0"/>
              </a:rPr>
              <a:t> and the predicted labels of the </a:t>
            </a:r>
            <a:r>
              <a:rPr lang="en-US" sz="2800" dirty="0" err="1">
                <a:latin typeface="Lora" pitchFamily="2" charset="0"/>
              </a:rPr>
              <a:t>inputed</a:t>
            </a:r>
            <a:r>
              <a:rPr lang="en-US" sz="2800" dirty="0">
                <a:latin typeface="Lora" pitchFamily="2" charset="0"/>
              </a:rPr>
              <a:t> rows</a:t>
            </a:r>
            <a:endParaRPr lang="en-IN" sz="2800" dirty="0">
              <a:latin typeface="Lora" pitchFamily="2" charset="0"/>
            </a:endParaRPr>
          </a:p>
        </p:txBody>
      </p:sp>
      <p:pic>
        <p:nvPicPr>
          <p:cNvPr id="15" name="Screen Recording 2024-11-28 193008">
            <a:hlinkClick r:id="" action="ppaction://media"/>
            <a:extLst>
              <a:ext uri="{FF2B5EF4-FFF2-40B4-BE49-F238E27FC236}">
                <a16:creationId xmlns:a16="http://schemas.microsoft.com/office/drawing/2014/main" id="{A518E7BC-1EBA-4ECA-8229-748DF588A1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8400" y="3848100"/>
            <a:ext cx="11887200" cy="60184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13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464</Words>
  <Application>Microsoft Office PowerPoint</Application>
  <PresentationFormat>Custom</PresentationFormat>
  <Paragraphs>69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Lora</vt:lpstr>
      <vt:lpstr>Arial</vt:lpstr>
      <vt:lpstr>Times New Roman</vt:lpstr>
      <vt:lpstr>Wingdings</vt:lpstr>
      <vt:lpstr>TAN Pearl</vt:lpstr>
      <vt:lpstr>Lora </vt:lpstr>
      <vt:lpstr>Calibri</vt:lpstr>
      <vt:lpstr>Lora Bold Italics</vt:lpstr>
      <vt:lpstr>Dream Avenue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and White Minimal Professional Portfolio Presentation</dc:title>
  <dc:creator>GLVVA</dc:creator>
  <cp:lastModifiedBy>rsakashkumar@gmail.com</cp:lastModifiedBy>
  <cp:revision>7</cp:revision>
  <dcterms:created xsi:type="dcterms:W3CDTF">2006-08-16T00:00:00Z</dcterms:created>
  <dcterms:modified xsi:type="dcterms:W3CDTF">2024-12-09T11:02:00Z</dcterms:modified>
  <dc:identifier>DAGXvqKx3rk</dc:identifier>
</cp:coreProperties>
</file>

<file path=docProps/thumbnail.jpeg>
</file>